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3F02-9EC0-45FF-8720-A00CA3700D33}" type="datetimeFigureOut">
              <a:rPr lang="fr-FR" smtClean="0"/>
              <a:t>11/06/2020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3DA-5DB6-429A-94DB-B1798B29A80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697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1FDA-3969-490E-BF81-06295E935B8F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156-582D-4958-8072-1685BCA8EEBC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96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A104-6E57-4772-BA75-83E5B127BC1F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65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0332-44F1-492E-A887-48A4E961A4EF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54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ED34-08D8-4B3E-ABA0-12CFDA389551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6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5222-4535-4B81-836F-A461C7C0DF28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F90-1F65-4ED1-ABB4-432EFF96D60E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51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48A-83D8-4982-A416-989443033FB2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59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DCEC-2A12-45A2-8BED-BC5803AD66DC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59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4F31CA-F57B-40F5-9D8C-AB005ACC23B3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6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46C0-E1BD-4C05-96EF-597158FBC288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9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C9061B-CFB6-4E4C-A4EC-F6CFC18B0AF3}" type="datetime1">
              <a:rPr lang="fr-FR" smtClean="0"/>
              <a:t>11/06/2020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9124A2-E1D7-417D-88BC-63EA5DA45BC4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0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4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Polymères	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cap="none" spc="0" dirty="0"/>
              <a:t>Agrégation 2020</a:t>
            </a:r>
          </a:p>
          <a:p>
            <a:r>
              <a:rPr lang="fr-FR" cap="none" spc="0" dirty="0"/>
              <a:t>Rémy BONNEMORT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8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3FF1A-50CD-4547-A319-E4652FEC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Différentes structures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39869-938A-468B-A4EF-5F3CDC51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0428F6-0278-40E2-8EBB-213A9EE70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84"/>
          <a:stretch/>
        </p:blipFill>
        <p:spPr>
          <a:xfrm>
            <a:off x="761340" y="2288565"/>
            <a:ext cx="1981860" cy="20332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C24CB2-F436-4E35-89EF-566FE72B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640" y="2288565"/>
            <a:ext cx="4152031" cy="16634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CAF901-6B4C-430E-8D06-A7784E075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96"/>
          <a:stretch/>
        </p:blipFill>
        <p:spPr>
          <a:xfrm>
            <a:off x="4154396" y="3951997"/>
            <a:ext cx="1981860" cy="17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3ED4B-9ED3-451E-AC15-67C7C858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Propriétés mécaniques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997EA6-0762-43CC-B757-7BE80553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11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51A063-48BC-4CD4-B671-1B5E8EAE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82" y="1805437"/>
            <a:ext cx="5605462" cy="4207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DD8D48-BDBB-4249-A9AD-E11C4B664C77}"/>
              </a:ext>
            </a:extLst>
          </p:cNvPr>
          <p:cNvSpPr/>
          <p:nvPr/>
        </p:nvSpPr>
        <p:spPr>
          <a:xfrm>
            <a:off x="6474229" y="6012496"/>
            <a:ext cx="6852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Utopia-Regular"/>
                <a:ea typeface="Calibri" panose="020F0502020204030204" pitchFamily="34" charset="0"/>
                <a:cs typeface="Utopia-Regular"/>
              </a:rPr>
              <a:t>Jean-Luc A</a:t>
            </a:r>
            <a:r>
              <a:rPr lang="fr-FR" sz="1100" dirty="0">
                <a:latin typeface="Utopia-Regular"/>
                <a:ea typeface="Calibri" panose="020F0502020204030204" pitchFamily="34" charset="0"/>
                <a:cs typeface="Utopia-Regular"/>
              </a:rPr>
              <a:t>ZAN </a:t>
            </a:r>
            <a:r>
              <a:rPr lang="fr-FR" sz="1600" dirty="0">
                <a:latin typeface="Utopia-Regular"/>
                <a:ea typeface="Calibri" panose="020F0502020204030204" pitchFamily="34" charset="0"/>
                <a:cs typeface="Utopia-Regular"/>
              </a:rPr>
              <a:t>et al. </a:t>
            </a:r>
            <a:r>
              <a:rPr lang="fr-FR" sz="1600" i="1" dirty="0">
                <a:latin typeface="Utopia-Italic"/>
                <a:ea typeface="Calibri" panose="020F0502020204030204" pitchFamily="34" charset="0"/>
                <a:cs typeface="Utopia-Italic"/>
              </a:rPr>
              <a:t>Physique Chimie 1ère STI2D/STL</a:t>
            </a:r>
            <a:r>
              <a:rPr lang="fr-FR" sz="1600" dirty="0">
                <a:latin typeface="Utopia-Regular"/>
                <a:ea typeface="Calibri" panose="020F0502020204030204" pitchFamily="34" charset="0"/>
                <a:cs typeface="Utopia-Regular"/>
              </a:rPr>
              <a:t>. Nathan, 2011</a:t>
            </a:r>
            <a:r>
              <a:rPr lang="fr-FR" dirty="0">
                <a:latin typeface="Utopia-Regular"/>
                <a:ea typeface="Calibri" panose="020F0502020204030204" pitchFamily="34" charset="0"/>
                <a:cs typeface="Utopia-Regular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69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3CA922-E46B-49D1-B8C0-0C0E516A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2</a:t>
            </a:fld>
            <a:endParaRPr lang="fr-FR" dirty="0"/>
          </a:p>
        </p:txBody>
      </p:sp>
      <p:pic>
        <p:nvPicPr>
          <p:cNvPr id="1026" name="Picture 2" descr="Résultat de recherche d'images pour &quot;bouteille en plastique&quot;">
            <a:extLst>
              <a:ext uri="{FF2B5EF4-FFF2-40B4-BE49-F238E27FC236}">
                <a16:creationId xmlns:a16="http://schemas.microsoft.com/office/drawing/2014/main" id="{6589D8C0-7CE3-4F80-ADB5-6F4F66A7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7963">
            <a:off x="7928523" y="3263812"/>
            <a:ext cx="3943871" cy="221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PVC&quot;">
            <a:extLst>
              <a:ext uri="{FF2B5EF4-FFF2-40B4-BE49-F238E27FC236}">
                <a16:creationId xmlns:a16="http://schemas.microsoft.com/office/drawing/2014/main" id="{360EE420-340C-4991-8D94-FDBC3C14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2" y="168810"/>
            <a:ext cx="2026041" cy="20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nylon&quot;">
            <a:extLst>
              <a:ext uri="{FF2B5EF4-FFF2-40B4-BE49-F238E27FC236}">
                <a16:creationId xmlns:a16="http://schemas.microsoft.com/office/drawing/2014/main" id="{BA5FBF49-4BA5-44B8-AC73-A7165AE8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08" y="508926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kevlar&quot;">
            <a:extLst>
              <a:ext uri="{FF2B5EF4-FFF2-40B4-BE49-F238E27FC236}">
                <a16:creationId xmlns:a16="http://schemas.microsoft.com/office/drawing/2014/main" id="{1208B374-7DD0-44C8-BC47-BCC22B8C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1" y="729381"/>
            <a:ext cx="2545283" cy="254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ment recycler un gobelet en plastique ? - SMOGEY">
            <a:extLst>
              <a:ext uri="{FF2B5EF4-FFF2-40B4-BE49-F238E27FC236}">
                <a16:creationId xmlns:a16="http://schemas.microsoft.com/office/drawing/2014/main" id="{0BCED108-CE57-4EFF-9827-3ADA15480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3" y="2102677"/>
            <a:ext cx="2026041" cy="13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DEE858-C608-45B1-B706-5B85C81AB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97574">
            <a:off x="2455240" y="2719463"/>
            <a:ext cx="1571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3CA922-E46B-49D1-B8C0-0C0E516A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3</a:t>
            </a:fld>
            <a:endParaRPr lang="fr-FR" dirty="0"/>
          </a:p>
        </p:txBody>
      </p:sp>
      <p:pic>
        <p:nvPicPr>
          <p:cNvPr id="1026" name="Picture 2" descr="Résultat de recherche d'images pour &quot;bouteille en plastique&quot;">
            <a:extLst>
              <a:ext uri="{FF2B5EF4-FFF2-40B4-BE49-F238E27FC236}">
                <a16:creationId xmlns:a16="http://schemas.microsoft.com/office/drawing/2014/main" id="{6589D8C0-7CE3-4F80-ADB5-6F4F66A7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7963">
            <a:off x="7928523" y="3263812"/>
            <a:ext cx="3943871" cy="221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PVC&quot;">
            <a:extLst>
              <a:ext uri="{FF2B5EF4-FFF2-40B4-BE49-F238E27FC236}">
                <a16:creationId xmlns:a16="http://schemas.microsoft.com/office/drawing/2014/main" id="{360EE420-340C-4991-8D94-FDBC3C14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2" y="168810"/>
            <a:ext cx="2026041" cy="202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nylon&quot;">
            <a:extLst>
              <a:ext uri="{FF2B5EF4-FFF2-40B4-BE49-F238E27FC236}">
                <a16:creationId xmlns:a16="http://schemas.microsoft.com/office/drawing/2014/main" id="{BA5FBF49-4BA5-44B8-AC73-A7165AE8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08" y="508926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DEE858-C608-45B1-B706-5B85C81AB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7574">
            <a:off x="2328804" y="2503857"/>
            <a:ext cx="1571625" cy="3305175"/>
          </a:xfrm>
          <a:prstGeom prst="rect">
            <a:avLst/>
          </a:prstGeom>
        </p:spPr>
      </p:pic>
      <p:pic>
        <p:nvPicPr>
          <p:cNvPr id="1032" name="Picture 8" descr="Résultat de recherche d'images pour &quot;kevlar&quot;">
            <a:extLst>
              <a:ext uri="{FF2B5EF4-FFF2-40B4-BE49-F238E27FC236}">
                <a16:creationId xmlns:a16="http://schemas.microsoft.com/office/drawing/2014/main" id="{1208B374-7DD0-44C8-BC47-BCC22B8C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71" y="729381"/>
            <a:ext cx="2545283" cy="254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B80E799-73A2-4F15-8A8C-A899629F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736" y="307711"/>
            <a:ext cx="2915478" cy="146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B6421A-8D7D-4E26-8889-B33C32C27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01643">
            <a:off x="849519" y="1455629"/>
            <a:ext cx="2257425" cy="495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C4DFE6-EA5B-4791-A2A7-463B1C8CC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163" y="4955174"/>
            <a:ext cx="5876925" cy="11811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C0202F-78D1-44A8-AFDA-952C68C619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6357" y="429985"/>
            <a:ext cx="2419488" cy="12200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106A9F-805D-41FB-B990-CFC20CB763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825" y="4121485"/>
            <a:ext cx="3158955" cy="17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2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16967-4A8A-47E2-9F07-182C2214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53586"/>
            <a:ext cx="10058400" cy="783774"/>
          </a:xfrm>
        </p:spPr>
        <p:txBody>
          <a:bodyPr/>
          <a:lstStyle/>
          <a:p>
            <a:r>
              <a:rPr lang="fr-FR" dirty="0"/>
              <a:t>Les différents types de plastiques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97138A-9161-45A9-88E8-5307BEA6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4</a:t>
            </a:fld>
            <a:endParaRPr lang="fr-FR" dirty="0"/>
          </a:p>
        </p:txBody>
      </p:sp>
      <p:pic>
        <p:nvPicPr>
          <p:cNvPr id="4098" name="Picture 2" descr="Résultat de recherche d'images pour &quot;symboles triangulaires plastique&quot;">
            <a:extLst>
              <a:ext uri="{FF2B5EF4-FFF2-40B4-BE49-F238E27FC236}">
                <a16:creationId xmlns:a16="http://schemas.microsoft.com/office/drawing/2014/main" id="{E141D525-3C80-4DA9-B3C8-ACED47AB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4" y="2082273"/>
            <a:ext cx="3901957" cy="24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CCB334-94CE-4AE0-952C-D27D2E66B81B}"/>
              </a:ext>
            </a:extLst>
          </p:cNvPr>
          <p:cNvSpPr txBox="1"/>
          <p:nvPr/>
        </p:nvSpPr>
        <p:spPr>
          <a:xfrm>
            <a:off x="57045" y="5120641"/>
            <a:ext cx="12324522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PET : poly (téréphtalate d’éthylène) ; recyclable</a:t>
            </a:r>
          </a:p>
          <a:p>
            <a:pPr marL="342900" indent="-342900">
              <a:buAutoNum type="arabicPeriod"/>
            </a:pPr>
            <a:r>
              <a:rPr lang="fr-FR" dirty="0"/>
              <a:t>PEHD (HDPE) : Polyéthylène Haute Densité ; recyclable 1 fois</a:t>
            </a:r>
          </a:p>
          <a:p>
            <a:pPr marL="342900" indent="-342900">
              <a:buAutoNum type="arabicPeriod"/>
            </a:pPr>
            <a:r>
              <a:rPr lang="fr-FR" dirty="0"/>
              <a:t>PVC : </a:t>
            </a:r>
            <a:r>
              <a:rPr lang="fr-FR" dirty="0" err="1"/>
              <a:t>Polyvinylchloride</a:t>
            </a:r>
            <a:r>
              <a:rPr lang="fr-FR" dirty="0"/>
              <a:t> ; recyclable après lavage et extrusion</a:t>
            </a:r>
          </a:p>
          <a:p>
            <a:pPr marL="342900" indent="-342900">
              <a:buAutoNum type="arabicPeriod"/>
            </a:pPr>
            <a:r>
              <a:rPr lang="fr-FR" dirty="0"/>
              <a:t>LDPE : Polyéthylène Basse Densité ; recyclable 1 fois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PP : Polypropylène ; recyclable 1 fois</a:t>
            </a:r>
          </a:p>
          <a:p>
            <a:pPr marL="342900" indent="-342900">
              <a:buAutoNum type="arabicPeriod"/>
            </a:pPr>
            <a:r>
              <a:rPr lang="fr-FR" dirty="0"/>
              <a:t>PS : </a:t>
            </a:r>
            <a:r>
              <a:rPr lang="fr-FR" dirty="0" err="1"/>
              <a:t>Polysytyrène</a:t>
            </a:r>
            <a:r>
              <a:rPr lang="fr-FR" dirty="0"/>
              <a:t> ; peut-être recyclé (mais coût trop élevé)</a:t>
            </a:r>
          </a:p>
          <a:p>
            <a:pPr marL="342900" indent="-342900">
              <a:buAutoNum type="arabicPeriod"/>
            </a:pPr>
            <a:r>
              <a:rPr lang="fr-FR" dirty="0"/>
              <a:t>Autres</a:t>
            </a:r>
          </a:p>
        </p:txBody>
      </p:sp>
      <p:pic>
        <p:nvPicPr>
          <p:cNvPr id="6" name="Image 5" descr="Une image contenant table, intérieur, assis, gâteau&#10;&#10;Description générée automatiquement">
            <a:extLst>
              <a:ext uri="{FF2B5EF4-FFF2-40B4-BE49-F238E27FC236}">
                <a16:creationId xmlns:a16="http://schemas.microsoft.com/office/drawing/2014/main" id="{B258D3EC-755E-41B0-A1D3-B16EED80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57" y="1950672"/>
            <a:ext cx="1841928" cy="1381446"/>
          </a:xfrm>
          <a:prstGeom prst="rect">
            <a:avLst/>
          </a:prstGeom>
        </p:spPr>
      </p:pic>
      <p:pic>
        <p:nvPicPr>
          <p:cNvPr id="7" name="Image 6" descr="Une image contenant intérieur, table, assis, alimentation&#10;&#10;Description générée automatiquement">
            <a:extLst>
              <a:ext uri="{FF2B5EF4-FFF2-40B4-BE49-F238E27FC236}">
                <a16:creationId xmlns:a16="http://schemas.microsoft.com/office/drawing/2014/main" id="{94849D11-F518-4CD0-8C33-0A0E616D6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2" y="3420067"/>
            <a:ext cx="1908313" cy="1431235"/>
          </a:xfrm>
          <a:prstGeom prst="rect">
            <a:avLst/>
          </a:prstGeom>
        </p:spPr>
      </p:pic>
      <p:pic>
        <p:nvPicPr>
          <p:cNvPr id="9" name="Image 8" descr="Une image contenant table, intérieur, assis, tasse&#10;&#10;Description générée automatiquement">
            <a:extLst>
              <a:ext uri="{FF2B5EF4-FFF2-40B4-BE49-F238E27FC236}">
                <a16:creationId xmlns:a16="http://schemas.microsoft.com/office/drawing/2014/main" id="{B81B4602-8F8E-4E72-B72E-34CF347B2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9" y="1977390"/>
            <a:ext cx="1908313" cy="1431235"/>
          </a:xfrm>
          <a:prstGeom prst="rect">
            <a:avLst/>
          </a:prstGeom>
        </p:spPr>
      </p:pic>
      <p:pic>
        <p:nvPicPr>
          <p:cNvPr id="11" name="Image 10" descr="Une image contenant intérieur, table, personne, assis&#10;&#10;Description générée automatiquement">
            <a:extLst>
              <a:ext uri="{FF2B5EF4-FFF2-40B4-BE49-F238E27FC236}">
                <a16:creationId xmlns:a16="http://schemas.microsoft.com/office/drawing/2014/main" id="{781AF4FB-907F-40DE-8C0B-9A97769A4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9" y="3449376"/>
            <a:ext cx="1908313" cy="14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A6DC5-78EF-4E95-A8E1-41BACF6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la caséine du lait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C183E-A4D2-48BF-B28F-1BD0CDEE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E351A9-8931-4DD6-8C88-689C0F2EC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r="42657"/>
          <a:stretch/>
        </p:blipFill>
        <p:spPr>
          <a:xfrm>
            <a:off x="818984" y="2448695"/>
            <a:ext cx="4495137" cy="2895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6739B2E-2331-47E4-890D-A981B744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54" y="2005967"/>
            <a:ext cx="3052029" cy="3781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C862F8-DDD6-4938-81B3-B589A56B4C61}"/>
              </a:ext>
            </a:extLst>
          </p:cNvPr>
          <p:cNvSpPr/>
          <p:nvPr/>
        </p:nvSpPr>
        <p:spPr>
          <a:xfrm>
            <a:off x="5592418" y="595412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Utopia-Regular"/>
              </a:rPr>
              <a:t>Anne-Sophie B</a:t>
            </a:r>
            <a:r>
              <a:rPr lang="fr-FR" sz="1100" dirty="0">
                <a:latin typeface="Utopia-Regular"/>
              </a:rPr>
              <a:t>ERNARD </a:t>
            </a:r>
            <a:r>
              <a:rPr lang="fr-FR" sz="1600" dirty="0">
                <a:latin typeface="Utopia-Regular"/>
              </a:rPr>
              <a:t>et al. </a:t>
            </a:r>
            <a:r>
              <a:rPr lang="fr-FR" sz="1600" i="1" dirty="0">
                <a:latin typeface="Utopia-Italic"/>
              </a:rPr>
              <a:t>Techniques expérimentales en chimie</a:t>
            </a:r>
            <a:r>
              <a:rPr lang="fr-FR" sz="1600" dirty="0">
                <a:latin typeface="Utopia-Regular"/>
              </a:rPr>
              <a:t>. Dunod, 2018.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4096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3E034-33D8-4D0B-A513-3A7D2688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Boutons en galalithe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121F61-8661-4AB7-9B2D-525AE66E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6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4C865C-E2A6-454B-93A4-CBAAC235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82" y="2025748"/>
            <a:ext cx="4542693" cy="38158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BB7F8-5B2B-49CB-90DB-EFF46B706CCD}"/>
              </a:ext>
            </a:extLst>
          </p:cNvPr>
          <p:cNvSpPr txBox="1"/>
          <p:nvPr/>
        </p:nvSpPr>
        <p:spPr>
          <a:xfrm>
            <a:off x="7385538" y="2264897"/>
            <a:ext cx="433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Boutons de la RAAF (Force Aérienne Royal Australienne)</a:t>
            </a:r>
          </a:p>
          <a:p>
            <a:r>
              <a:rPr lang="fr-FR" dirty="0"/>
              <a:t>Datant d’avant 1953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D21358-B36C-44A1-9C08-EC4B563D2EBF}"/>
              </a:ext>
            </a:extLst>
          </p:cNvPr>
          <p:cNvSpPr/>
          <p:nvPr/>
        </p:nvSpPr>
        <p:spPr>
          <a:xfrm>
            <a:off x="11142682" y="5999713"/>
            <a:ext cx="104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Utopia-Regular"/>
              </a:rPr>
              <a:t>Wikipédia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8785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E7DF2-1132-4E02-816B-0506400A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du polyéthylène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FB1118-9C18-42AF-A0F2-AD6ECE29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7</a:t>
            </a:fld>
            <a:endParaRPr lang="fr-FR" dirty="0"/>
          </a:p>
        </p:txBody>
      </p:sp>
      <p:pic>
        <p:nvPicPr>
          <p:cNvPr id="5" name="Picture 2" descr="Image illustrative de lâarticle PolyÃ©thylÃ¨ne">
            <a:extLst>
              <a:ext uri="{FF2B5EF4-FFF2-40B4-BE49-F238E27FC236}">
                <a16:creationId xmlns:a16="http://schemas.microsoft.com/office/drawing/2014/main" id="{84E26DD7-98DE-41B9-AC24-91230023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35" y="2092717"/>
            <a:ext cx="1442689" cy="13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illustrative de lâarticle PolyÃ©thylÃ¨ne">
            <a:extLst>
              <a:ext uri="{FF2B5EF4-FFF2-40B4-BE49-F238E27FC236}">
                <a16:creationId xmlns:a16="http://schemas.microsoft.com/office/drawing/2014/main" id="{F1E64644-834E-4F1A-9AC7-C489D12B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04" y="2217926"/>
            <a:ext cx="2889163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le:Ethene-2D-flat.png">
            <a:extLst>
              <a:ext uri="{FF2B5EF4-FFF2-40B4-BE49-F238E27FC236}">
                <a16:creationId xmlns:a16="http://schemas.microsoft.com/office/drawing/2014/main" id="{AE55B7F7-EB80-4308-9023-FBBCE23C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77" y="2148987"/>
            <a:ext cx="1265637" cy="118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704FF65-672D-4AC8-814E-F95035104BEB}"/>
              </a:ext>
            </a:extLst>
          </p:cNvPr>
          <p:cNvSpPr txBox="1"/>
          <p:nvPr/>
        </p:nvSpPr>
        <p:spPr>
          <a:xfrm>
            <a:off x="801858" y="3471875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Polyéthylène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4DE788-0DBF-4686-A8A4-1B63150D0413}"/>
              </a:ext>
            </a:extLst>
          </p:cNvPr>
          <p:cNvSpPr txBox="1"/>
          <p:nvPr/>
        </p:nvSpPr>
        <p:spPr>
          <a:xfrm>
            <a:off x="5108119" y="3504066"/>
            <a:ext cx="204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Notation désignant le polymère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84BB22-89AA-4C88-9AE3-1A2ECD9B1BE8}"/>
              </a:ext>
            </a:extLst>
          </p:cNvPr>
          <p:cNvSpPr txBox="1"/>
          <p:nvPr/>
        </p:nvSpPr>
        <p:spPr>
          <a:xfrm>
            <a:off x="8660823" y="3642565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Monomère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B5DCFD-4691-486F-957D-2264FDC2A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043" y="4523181"/>
            <a:ext cx="6362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9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7E776-7E9F-493C-89B1-431C825A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Polyaddition : synthèse du polystyrène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25FC22-946C-4B22-85A8-774341F4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8</a:t>
            </a:fld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F291F0D-4CF0-401D-871F-A6ED643E3CAE}"/>
              </a:ext>
            </a:extLst>
          </p:cNvPr>
          <p:cNvGrpSpPr/>
          <p:nvPr/>
        </p:nvGrpSpPr>
        <p:grpSpPr>
          <a:xfrm>
            <a:off x="1217175" y="2029743"/>
            <a:ext cx="9830675" cy="3963094"/>
            <a:chOff x="1217175" y="2029743"/>
            <a:chExt cx="9830675" cy="396309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BBA1B73-DDAB-450F-B893-A3CE0CEC9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175" y="2029743"/>
              <a:ext cx="9830675" cy="3963094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F16BF46-7947-4978-8630-88298EB33E14}"/>
                </a:ext>
              </a:extLst>
            </p:cNvPr>
            <p:cNvSpPr txBox="1"/>
            <p:nvPr/>
          </p:nvSpPr>
          <p:spPr>
            <a:xfrm>
              <a:off x="1868558" y="4929809"/>
              <a:ext cx="8348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(200mg)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70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5EDF7-CE30-4DB1-9305-599514DC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Polycondensation : synthèse du nylon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3ED64-9563-405B-AA0A-96038672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9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7ABBBE-DAB9-4ED3-A3F9-3A6D91BB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87" y="2085121"/>
            <a:ext cx="5366026" cy="38546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92BF38F-5737-495C-A583-AC507188FAB9}"/>
              </a:ext>
            </a:extLst>
          </p:cNvPr>
          <p:cNvSpPr txBox="1"/>
          <p:nvPr/>
        </p:nvSpPr>
        <p:spPr>
          <a:xfrm>
            <a:off x="3184387" y="4304714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(+soude)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6FE504-54AB-4376-A2BD-B99C6E8E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12" y="2566268"/>
            <a:ext cx="2886075" cy="6286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3E33F5B-9870-4E4B-AAAC-FD6FE5352097}"/>
              </a:ext>
            </a:extLst>
          </p:cNvPr>
          <p:cNvSpPr txBox="1"/>
          <p:nvPr/>
        </p:nvSpPr>
        <p:spPr>
          <a:xfrm>
            <a:off x="7244391" y="4273937"/>
            <a:ext cx="13060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/>
              <a:t>Cyclohexane </a:t>
            </a:r>
          </a:p>
          <a:p>
            <a:endParaRPr lang="fr-FR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8F7BEA-8B68-4F5E-95B1-6D6CF3BB6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413" y="2413867"/>
            <a:ext cx="2932655" cy="933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3426D-ACBC-450D-B095-FE4CAD18CE2B}"/>
              </a:ext>
            </a:extLst>
          </p:cNvPr>
          <p:cNvSpPr/>
          <p:nvPr/>
        </p:nvSpPr>
        <p:spPr>
          <a:xfrm>
            <a:off x="5834329" y="5939769"/>
            <a:ext cx="728869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Utopia-Regular"/>
                <a:ea typeface="Calibri" panose="020F0502020204030204" pitchFamily="34" charset="0"/>
                <a:cs typeface="Utopia-Regular"/>
              </a:rPr>
              <a:t>Paul B</a:t>
            </a:r>
            <a:r>
              <a:rPr lang="fr-FR" sz="1200" dirty="0">
                <a:latin typeface="Utopia-Regular"/>
                <a:ea typeface="Calibri" panose="020F0502020204030204" pitchFamily="34" charset="0"/>
                <a:cs typeface="Utopia-Regular"/>
              </a:rPr>
              <a:t>RAMAND </a:t>
            </a:r>
            <a:r>
              <a:rPr lang="fr-FR" dirty="0">
                <a:latin typeface="Utopia-Regular"/>
                <a:ea typeface="Calibri" panose="020F0502020204030204" pitchFamily="34" charset="0"/>
                <a:cs typeface="Utopia-Regular"/>
              </a:rPr>
              <a:t>et al. </a:t>
            </a:r>
            <a:r>
              <a:rPr lang="fr-FR" i="1" dirty="0">
                <a:latin typeface="Utopia-Italic"/>
                <a:ea typeface="Calibri" panose="020F0502020204030204" pitchFamily="34" charset="0"/>
                <a:cs typeface="Utopia-Italic"/>
              </a:rPr>
              <a:t>Physique Chimie 1ère STI2D/STL</a:t>
            </a:r>
            <a:r>
              <a:rPr lang="fr-FR" dirty="0">
                <a:latin typeface="Utopia-Regular"/>
                <a:ea typeface="Calibri" panose="020F0502020204030204" pitchFamily="34" charset="0"/>
                <a:cs typeface="Utopia-Regular"/>
              </a:rPr>
              <a:t>. Hachette, 2011.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2344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693</TotalTime>
  <Words>179</Words>
  <Application>Microsoft Office PowerPoint</Application>
  <PresentationFormat>Grand écran</PresentationFormat>
  <Paragraphs>44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Utopia-Italic</vt:lpstr>
      <vt:lpstr>Utopia-Regular</vt:lpstr>
      <vt:lpstr>Rétrospective</vt:lpstr>
      <vt:lpstr>Polymères </vt:lpstr>
      <vt:lpstr>Présentation PowerPoint</vt:lpstr>
      <vt:lpstr>Présentation PowerPoint</vt:lpstr>
      <vt:lpstr>Les différents types de plastiques</vt:lpstr>
      <vt:lpstr>Extraction de la caséine du lait</vt:lpstr>
      <vt:lpstr>Boutons en galalithe</vt:lpstr>
      <vt:lpstr>Exemple du polyéthylène</vt:lpstr>
      <vt:lpstr>Polyaddition : synthèse du polystyrène</vt:lpstr>
      <vt:lpstr>Polycondensation : synthèse du nylon</vt:lpstr>
      <vt:lpstr>Différentes structures</vt:lpstr>
      <vt:lpstr>Propriétés mécaniques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</dc:title>
  <dc:creator>Rémy BONNEMORT</dc:creator>
  <cp:lastModifiedBy>Rémy BONNEMORT</cp:lastModifiedBy>
  <cp:revision>37</cp:revision>
  <dcterms:created xsi:type="dcterms:W3CDTF">2020-03-15T13:11:31Z</dcterms:created>
  <dcterms:modified xsi:type="dcterms:W3CDTF">2020-06-11T18:05:41Z</dcterms:modified>
</cp:coreProperties>
</file>